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43" r:id="rId2"/>
    <p:sldId id="372" r:id="rId3"/>
    <p:sldId id="379" r:id="rId4"/>
    <p:sldId id="385" r:id="rId5"/>
    <p:sldId id="386" r:id="rId6"/>
    <p:sldId id="365" r:id="rId7"/>
    <p:sldId id="368" r:id="rId8"/>
    <p:sldId id="369" r:id="rId9"/>
    <p:sldId id="370" r:id="rId10"/>
    <p:sldId id="384" r:id="rId11"/>
    <p:sldId id="380" r:id="rId12"/>
    <p:sldId id="381" r:id="rId13"/>
    <p:sldId id="382" r:id="rId14"/>
    <p:sldId id="383" r:id="rId15"/>
    <p:sldId id="388" r:id="rId16"/>
    <p:sldId id="387" r:id="rId17"/>
    <p:sldId id="378" r:id="rId18"/>
    <p:sldId id="367" r:id="rId19"/>
  </p:sldIdLst>
  <p:sldSz cx="6858000" cy="51435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2126"/>
    <a:srgbClr val="A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8372" autoAdjust="0"/>
  </p:normalViewPr>
  <p:slideViewPr>
    <p:cSldViewPr>
      <p:cViewPr varScale="1">
        <p:scale>
          <a:sx n="145" d="100"/>
          <a:sy n="145" d="100"/>
        </p:scale>
        <p:origin x="1668" y="120"/>
      </p:cViewPr>
      <p:guideLst>
        <p:guide orient="horz" pos="162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297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97656C58-D1F3-4D73-A9F9-507C3BD88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9889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14C0F789-939E-476E-B87D-60FFD0FE5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7693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0F789-939E-476E-B87D-60FFD0FE557C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1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0F789-939E-476E-B87D-60FFD0FE557C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66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C0F789-939E-476E-B87D-60FFD0FE55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038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C0F789-939E-476E-B87D-60FFD0FE55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597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C0F789-939E-476E-B87D-60FFD0FE557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4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C0F789-939E-476E-B87D-60FFD0FE557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990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C0F789-939E-476E-B87D-60FFD0FE557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623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C0F789-939E-476E-B87D-60FFD0FE557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954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0F789-939E-476E-B87D-60FFD0FE557C}" type="slidenum">
              <a:rPr lang="en-US" smtClean="0"/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702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97820"/>
            <a:ext cx="6858000" cy="1102519"/>
          </a:xfrm>
        </p:spPr>
        <p:txBody>
          <a:bodyPr/>
          <a:lstStyle>
            <a:lvl1pPr>
              <a:defRPr b="1">
                <a:latin typeface="Garamond" panose="020204040303010108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152400" y="4324350"/>
            <a:ext cx="740229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134794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Garamond" panose="020204040303010108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200152"/>
            <a:ext cx="6172200" cy="3124199"/>
          </a:xfrm>
        </p:spPr>
        <p:txBody>
          <a:bodyPr/>
          <a:lstStyle>
            <a:lvl1pPr>
              <a:defRPr b="1">
                <a:latin typeface="Garamond" panose="02020404030301010803" pitchFamily="18" charset="0"/>
              </a:defRPr>
            </a:lvl1pPr>
            <a:lvl2pPr>
              <a:defRPr b="1">
                <a:latin typeface="Garamond" panose="02020404030301010803" pitchFamily="18" charset="0"/>
              </a:defRPr>
            </a:lvl2pPr>
            <a:lvl3pPr>
              <a:defRPr b="1">
                <a:latin typeface="Garamond" panose="02020404030301010803" pitchFamily="18" charset="0"/>
              </a:defRPr>
            </a:lvl3pPr>
            <a:lvl4pPr>
              <a:defRPr b="1">
                <a:latin typeface="Garamond" panose="02020404030301010803" pitchFamily="18" charset="0"/>
              </a:defRPr>
            </a:lvl4pPr>
            <a:lvl5pPr>
              <a:defRPr b="1">
                <a:latin typeface="Garamond" panose="02020404030301010803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1919665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1504713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05978"/>
            <a:ext cx="6858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>
          <a:xfrm>
            <a:off x="152400" y="4324350"/>
            <a:ext cx="740229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344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ransition spd="med">
    <p:fade/>
  </p:transition>
  <p:txStyles>
    <p:titleStyle>
      <a:lvl1pPr algn="ctr" defTabSz="685800" rtl="0" eaLnBrk="1" latinLnBrk="0" hangingPunct="1">
        <a:spcBef>
          <a:spcPct val="0"/>
        </a:spcBef>
        <a:buNone/>
        <a:defRPr sz="3300" b="1" kern="1200">
          <a:solidFill>
            <a:srgbClr val="B22126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b="1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b="1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b="1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gordon.hill@hwhlaw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whlaw.com/practice-areas/COVID19-Response-Tea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gordon.hill@hwhlaw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Jeff.wilcox@hwhlaw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0" y="742950"/>
            <a:ext cx="6858000" cy="1102519"/>
          </a:xfrm>
        </p:spPr>
        <p:txBody>
          <a:bodyPr>
            <a:noAutofit/>
          </a:bodyPr>
          <a:lstStyle/>
          <a:p>
            <a:r>
              <a:rPr lang="en-US" sz="2800">
                <a:latin typeface="Calibri" panose="020F0502020204030204" pitchFamily="34" charset="0"/>
                <a:cs typeface="Calibri" panose="020F0502020204030204" pitchFamily="34" charset="0"/>
              </a:rPr>
              <a:t>Planning Options and Considerations </a:t>
            </a:r>
            <a:br>
              <a:rPr lang="en-US" sz="28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>
                <a:latin typeface="Calibri" panose="020F0502020204030204" pitchFamily="34" charset="0"/>
                <a:cs typeface="Calibri" panose="020F0502020204030204" pitchFamily="34" charset="0"/>
              </a:rPr>
              <a:t>for Employers Navigating COVID-19 </a:t>
            </a:r>
            <a:br>
              <a:rPr lang="en-US" sz="28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>
                <a:latin typeface="Calibri" panose="020F0502020204030204" pitchFamily="34" charset="0"/>
                <a:cs typeface="Calibri" panose="020F0502020204030204" pitchFamily="34" charset="0"/>
              </a:rPr>
              <a:t>in the Workplace</a:t>
            </a: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5" name="Subtitle 10"/>
          <p:cNvSpPr txBox="1"/>
          <p:nvPr/>
        </p:nvSpPr>
        <p:spPr>
          <a:xfrm>
            <a:off x="685800" y="2419350"/>
            <a:ext cx="5562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b="1" kern="12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n-US" sz="4000" b="0">
                <a:latin typeface="Calibri" panose="020F0502020204030204" pitchFamily="34" charset="0"/>
                <a:cs typeface="Calibri" panose="020F0502020204030204" pitchFamily="34" charset="0"/>
              </a:rPr>
              <a:t>Presented by:</a:t>
            </a:r>
          </a:p>
          <a:p>
            <a:pPr>
              <a:spcBef>
                <a:spcPct val="0"/>
              </a:spcBef>
            </a:pPr>
            <a:endParaRPr lang="en-US" sz="4900" b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r>
              <a:rPr lang="en-US" sz="6400" b="0">
                <a:latin typeface="Calibri" panose="020F0502020204030204" pitchFamily="34" charset="0"/>
                <a:cs typeface="Calibri" panose="020F0502020204030204" pitchFamily="34" charset="0"/>
              </a:rPr>
              <a:t>Members of the Hill Ward Henderson</a:t>
            </a:r>
          </a:p>
          <a:p>
            <a:pPr>
              <a:spcBef>
                <a:spcPct val="0"/>
              </a:spcBef>
            </a:pPr>
            <a:r>
              <a:rPr lang="en-US" sz="6400" b="0">
                <a:latin typeface="Calibri" panose="020F0502020204030204" pitchFamily="34" charset="0"/>
                <a:cs typeface="Calibri" panose="020F0502020204030204" pitchFamily="34" charset="0"/>
              </a:rPr>
              <a:t>COVID-19 Attorney Response Team</a:t>
            </a:r>
          </a:p>
          <a:p>
            <a:pPr>
              <a:spcBef>
                <a:spcPct val="0"/>
              </a:spcBef>
            </a:pPr>
            <a:endParaRPr lang="en-US" sz="3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r>
              <a:rPr lang="en-US" sz="4000" b="0">
                <a:latin typeface="Calibri" panose="020F0502020204030204" pitchFamily="34" charset="0"/>
                <a:cs typeface="Calibri" panose="020F0502020204030204" pitchFamily="34" charset="0"/>
              </a:rPr>
              <a:t>from the</a:t>
            </a:r>
          </a:p>
          <a:p>
            <a:pPr>
              <a:spcBef>
                <a:spcPct val="0"/>
              </a:spcBef>
            </a:pPr>
            <a:endParaRPr lang="en-US" sz="2800" b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r>
              <a:rPr lang="en-US" sz="6400" b="0">
                <a:latin typeface="Calibri" panose="020F0502020204030204" pitchFamily="34" charset="0"/>
                <a:cs typeface="Calibri" panose="020F0502020204030204" pitchFamily="34" charset="0"/>
              </a:rPr>
              <a:t>The Employment Law Practice Group</a:t>
            </a:r>
          </a:p>
          <a:p>
            <a:pPr>
              <a:spcBef>
                <a:spcPct val="0"/>
              </a:spcBef>
            </a:pPr>
            <a:endParaRPr lang="en-US" sz="3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122161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0" y="209550"/>
            <a:ext cx="6858000" cy="609600"/>
          </a:xfrm>
        </p:spPr>
        <p:txBody>
          <a:bodyPr>
            <a:noAutofit/>
          </a:bodyPr>
          <a:lstStyle/>
          <a:p>
            <a:pPr defTabSz="914400"/>
            <a:r>
              <a:rPr lang="en-US" sz="2800">
                <a:latin typeface="Calibri" panose="020F0502020204030204" pitchFamily="34" charset="0"/>
                <a:cs typeface="Calibri" panose="020F0502020204030204" pitchFamily="34" charset="0"/>
              </a:rPr>
              <a:t>Labor Cost Savings Measures - Options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971550"/>
            <a:ext cx="6172200" cy="3124199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en-US" sz="2000">
                <a:latin typeface="+mj-lt"/>
                <a:ea typeface="Calibri" panose="020F0502020204030204" pitchFamily="34" charset="0"/>
              </a:rPr>
              <a:t>Cutting Pay / Hours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endParaRPr lang="en-US" sz="2000">
              <a:latin typeface="+mj-lt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en-US" sz="2000">
                <a:latin typeface="+mj-lt"/>
                <a:ea typeface="Calibri" panose="020F0502020204030204" pitchFamily="34" charset="0"/>
              </a:rPr>
              <a:t>Furloughs / Temporary Lay Offs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endParaRPr lang="en-US" sz="2000">
              <a:latin typeface="+mj-lt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en-US" sz="2000">
                <a:latin typeface="+mj-lt"/>
                <a:ea typeface="Calibri" panose="020F0502020204030204" pitchFamily="34" charset="0"/>
              </a:rPr>
              <a:t>Reduction in Force (RIF) a/k/a “Lay Offs”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endParaRPr lang="en-US" sz="1600" b="0">
              <a:latin typeface="+mn-lt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48589" y="4067770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/>
              <a:t>S. Gordon Hill</a:t>
            </a:r>
          </a:p>
          <a:p>
            <a:pPr algn="r"/>
            <a:r>
              <a:rPr lang="en-US" u="sng">
                <a:hlinkClick r:id="rId3"/>
              </a:rPr>
              <a:t>gordon.hill@hwhlaw.com</a:t>
            </a:r>
            <a:endParaRPr lang="en-US" u="sng"/>
          </a:p>
          <a:p>
            <a:pPr algn="r"/>
            <a:r>
              <a:rPr lang="en-US"/>
              <a:t>(813) 222-8506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5690722" y="3909662"/>
            <a:ext cx="772455" cy="108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658233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9550"/>
            <a:ext cx="6858000" cy="628650"/>
          </a:xfrm>
        </p:spPr>
        <p:txBody>
          <a:bodyPr>
            <a:noAutofit/>
          </a:bodyPr>
          <a:lstStyle/>
          <a:p>
            <a:pPr defTabSz="914400"/>
            <a:r>
              <a:rPr lang="en-US" sz="2400">
                <a:latin typeface="+mj-lt"/>
                <a:ea typeface="Calibri" panose="020F0502020204030204" pitchFamily="34" charset="0"/>
              </a:rPr>
              <a:t>Labor Cost Saving Measures</a:t>
            </a:r>
            <a:br>
              <a:rPr lang="en-US" sz="2400">
                <a:latin typeface="+mj-lt"/>
                <a:ea typeface="Calibri" panose="020F0502020204030204" pitchFamily="34" charset="0"/>
              </a:rPr>
            </a:br>
            <a:r>
              <a:rPr lang="en-US" sz="2400">
                <a:latin typeface="+mj-lt"/>
                <a:ea typeface="Calibri" panose="020F0502020204030204" pitchFamily="34" charset="0"/>
              </a:rPr>
              <a:t>Considerations when Cutting Pay / Hours</a:t>
            </a:r>
            <a:endParaRPr lang="en-US" sz="2400" i="1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6172200" cy="340994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en-US" sz="2600">
                <a:latin typeface="+mn-lt"/>
                <a:ea typeface="Calibri" panose="020F0502020204030204" pitchFamily="34" charset="0"/>
              </a:rPr>
              <a:t>Contract Constraints</a:t>
            </a:r>
            <a:r>
              <a:rPr lang="en-US" sz="2600" b="0">
                <a:latin typeface="+mn-lt"/>
                <a:ea typeface="Calibri" panose="020F0502020204030204" pitchFamily="34" charset="0"/>
              </a:rPr>
              <a:t> – employment agreement or offer letter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en-US" sz="2600">
                <a:latin typeface="+mn-lt"/>
                <a:ea typeface="Calibri" panose="020F0502020204030204" pitchFamily="34" charset="0"/>
              </a:rPr>
              <a:t>Wage &amp; Hour:</a:t>
            </a:r>
          </a:p>
          <a:p>
            <a:pPr lvl="1">
              <a:lnSpc>
                <a:spcPct val="115000"/>
              </a:lnSpc>
              <a:spcBef>
                <a:spcPct val="0"/>
              </a:spcBef>
            </a:pPr>
            <a:r>
              <a:rPr lang="en-US" sz="2200">
                <a:latin typeface="+mn-lt"/>
                <a:ea typeface="Calibri" panose="020F0502020204030204" pitchFamily="34" charset="0"/>
              </a:rPr>
              <a:t>Exempt employees:</a:t>
            </a:r>
          </a:p>
          <a:p>
            <a:pPr lvl="2">
              <a:lnSpc>
                <a:spcPct val="115000"/>
              </a:lnSpc>
              <a:spcBef>
                <a:spcPct val="0"/>
              </a:spcBef>
            </a:pPr>
            <a:r>
              <a:rPr lang="en-US" sz="1900" b="0">
                <a:latin typeface="+mn-lt"/>
                <a:ea typeface="Calibri" panose="020F0502020204030204" pitchFamily="34" charset="0"/>
              </a:rPr>
              <a:t>Make it temporary – in whole workweek increments, but not week-to-week</a:t>
            </a:r>
          </a:p>
          <a:p>
            <a:pPr lvl="2">
              <a:lnSpc>
                <a:spcPct val="115000"/>
              </a:lnSpc>
              <a:spcBef>
                <a:spcPct val="0"/>
              </a:spcBef>
            </a:pPr>
            <a:r>
              <a:rPr lang="en-US" sz="1900" b="0">
                <a:latin typeface="+mn-lt"/>
              </a:rPr>
              <a:t>New salary threshold – $684 per week / $35,568 annual</a:t>
            </a:r>
          </a:p>
          <a:p>
            <a:pPr lvl="1">
              <a:lnSpc>
                <a:spcPct val="115000"/>
              </a:lnSpc>
              <a:spcBef>
                <a:spcPct val="0"/>
              </a:spcBef>
            </a:pPr>
            <a:r>
              <a:rPr lang="en-US">
                <a:latin typeface="+mn-lt"/>
                <a:ea typeface="Calibri" panose="020F0502020204030204" pitchFamily="34" charset="0"/>
              </a:rPr>
              <a:t>Non-exempt employees</a:t>
            </a:r>
            <a:r>
              <a:rPr lang="en-US" b="0">
                <a:latin typeface="+mn-lt"/>
                <a:ea typeface="Calibri" panose="020F0502020204030204" pitchFamily="34" charset="0"/>
              </a:rPr>
              <a:t> – minimum wage – federal, state or local law</a:t>
            </a:r>
          </a:p>
          <a:p>
            <a:pPr marL="257175" lvl="2" indent="-257175">
              <a:lnSpc>
                <a:spcPct val="115000"/>
              </a:lnSpc>
              <a:spcBef>
                <a:spcPct val="0"/>
              </a:spcBef>
            </a:pPr>
            <a:r>
              <a:rPr lang="en-US" sz="2600">
                <a:latin typeface="+mn-lt"/>
                <a:ea typeface="Calibri" panose="020F0502020204030204" pitchFamily="34" charset="0"/>
              </a:rPr>
              <a:t>The Selection Process</a:t>
            </a:r>
            <a:r>
              <a:rPr lang="en-US" sz="2600" b="0">
                <a:latin typeface="+mn-lt"/>
                <a:ea typeface="Calibri" panose="020F0502020204030204" pitchFamily="34" charset="0"/>
              </a:rPr>
              <a:t> – consider protected employees:</a:t>
            </a:r>
          </a:p>
          <a:p>
            <a:pPr lvl="1">
              <a:lnSpc>
                <a:spcPct val="115000"/>
              </a:lnSpc>
              <a:spcBef>
                <a:spcPct val="0"/>
              </a:spcBef>
            </a:pPr>
            <a:r>
              <a:rPr lang="en-US" sz="2200" b="0">
                <a:latin typeface="+mn-lt"/>
                <a:ea typeface="Calibri" panose="020F0502020204030204" pitchFamily="34" charset="0"/>
              </a:rPr>
              <a:t>Discrimination</a:t>
            </a:r>
          </a:p>
          <a:p>
            <a:pPr lvl="1">
              <a:lnSpc>
                <a:spcPct val="115000"/>
              </a:lnSpc>
              <a:spcBef>
                <a:spcPct val="0"/>
              </a:spcBef>
            </a:pPr>
            <a:r>
              <a:rPr lang="en-US" sz="2200" b="0">
                <a:latin typeface="+mn-lt"/>
                <a:ea typeface="Calibri" panose="020F0502020204030204" pitchFamily="34" charset="0"/>
              </a:rPr>
              <a:t>Whistleblower retaliation</a:t>
            </a:r>
          </a:p>
          <a:p>
            <a:pPr lvl="1">
              <a:lnSpc>
                <a:spcPct val="115000"/>
              </a:lnSpc>
              <a:spcBef>
                <a:spcPct val="0"/>
              </a:spcBef>
            </a:pPr>
            <a:r>
              <a:rPr lang="en-US" sz="2200" b="0">
                <a:latin typeface="+mn-lt"/>
                <a:ea typeface="Calibri" panose="020F0502020204030204" pitchFamily="34" charset="0"/>
              </a:rPr>
              <a:t>Employees on FMLA, military, or other leave</a:t>
            </a:r>
          </a:p>
          <a:p>
            <a:pPr marL="900112" lvl="3" indent="-257175">
              <a:lnSpc>
                <a:spcPct val="115000"/>
              </a:lnSpc>
              <a:spcBef>
                <a:spcPct val="0"/>
              </a:spcBef>
            </a:pPr>
            <a:endParaRPr lang="en-US" sz="2200">
              <a:latin typeface="+mn-lt"/>
              <a:ea typeface="Calibri" panose="020F0502020204030204" pitchFamily="34" charset="0"/>
            </a:endParaRPr>
          </a:p>
          <a:p>
            <a:pPr lvl="1">
              <a:lnSpc>
                <a:spcPct val="115000"/>
              </a:lnSpc>
              <a:spcBef>
                <a:spcPct val="0"/>
              </a:spcBef>
            </a:pPr>
            <a:endParaRPr lang="en-US" sz="510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</a:pPr>
            <a:endParaRPr lang="en-US" sz="5100">
              <a:latin typeface="+mn-lt"/>
              <a:ea typeface="Calibri" panose="020F0502020204030204" pitchFamily="34" charset="0"/>
            </a:endParaRPr>
          </a:p>
          <a:p>
            <a:pPr marL="0" lvl="0" indent="0">
              <a:spcBef>
                <a:spcPts val="600"/>
              </a:spcBef>
              <a:buNone/>
            </a:pPr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95943125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287" y="361950"/>
            <a:ext cx="6858000" cy="533400"/>
          </a:xfrm>
        </p:spPr>
        <p:txBody>
          <a:bodyPr>
            <a:noAutofit/>
          </a:bodyPr>
          <a:lstStyle/>
          <a:p>
            <a:pPr defTabSz="914400"/>
            <a:r>
              <a:rPr lang="en-US" sz="2800">
                <a:latin typeface="Calibri" panose="020F0502020204030204" pitchFamily="34" charset="0"/>
                <a:cs typeface="Calibri" panose="020F0502020204030204" pitchFamily="34" charset="0"/>
              </a:rPr>
              <a:t>Labor Cost Saving Measures </a:t>
            </a:r>
            <a:br>
              <a:rPr lang="en-US" sz="28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>
                <a:latin typeface="Calibri" panose="020F0502020204030204" pitchFamily="34" charset="0"/>
                <a:cs typeface="Calibri" panose="020F0502020204030204" pitchFamily="34" charset="0"/>
              </a:rPr>
              <a:t>Furloughs</a:t>
            </a:r>
            <a:endParaRPr lang="en-US" sz="2800" i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05384"/>
            <a:ext cx="6172200" cy="3409949"/>
          </a:xfrm>
        </p:spPr>
        <p:txBody>
          <a:bodyPr>
            <a:noAutofit/>
          </a:bodyPr>
          <a:lstStyle/>
          <a:p>
            <a:endParaRPr 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Pros:</a:t>
            </a:r>
          </a:p>
          <a:p>
            <a:pPr lvl="1"/>
            <a:r>
              <a:rPr lang="en-US" sz="2000" b="0">
                <a:latin typeface="Calibri" panose="020F0502020204030204" pitchFamily="34" charset="0"/>
                <a:cs typeface="Calibri" panose="020F0502020204030204" pitchFamily="34" charset="0"/>
              </a:rPr>
              <a:t>Unemployment Compensation</a:t>
            </a:r>
          </a:p>
          <a:p>
            <a:pPr lvl="1"/>
            <a:r>
              <a:rPr lang="en-US" sz="2000" b="0">
                <a:latin typeface="Calibri" panose="020F0502020204030204" pitchFamily="34" charset="0"/>
                <a:cs typeface="Calibri" panose="020F0502020204030204" pitchFamily="34" charset="0"/>
              </a:rPr>
              <a:t>Retain workforce </a:t>
            </a:r>
            <a:r>
              <a:rPr lang="en-US" sz="2000" b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sz="2000" b="0">
                <a:latin typeface="Calibri" panose="020F0502020204030204" pitchFamily="34" charset="0"/>
                <a:cs typeface="Calibri" panose="020F0502020204030204" pitchFamily="34" charset="0"/>
              </a:rPr>
              <a:t> ramp back up more quickly</a:t>
            </a:r>
          </a:p>
          <a:p>
            <a:endParaRPr 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Contract Constraints </a:t>
            </a:r>
            <a:r>
              <a:rPr lang="en-US" sz="2000" b="0">
                <a:latin typeface="Calibri" panose="020F0502020204030204" pitchFamily="34" charset="0"/>
                <a:cs typeface="Calibri" panose="020F0502020204030204" pitchFamily="34" charset="0"/>
              </a:rPr>
              <a:t>– required pay or benefits?</a:t>
            </a:r>
          </a:p>
          <a:p>
            <a:endParaRPr 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Wage &amp; Hour </a:t>
            </a:r>
            <a:r>
              <a:rPr lang="en-US" sz="2000" b="0">
                <a:latin typeface="Calibri" panose="020F0502020204030204" pitchFamily="34" charset="0"/>
                <a:cs typeface="Calibri" panose="020F0502020204030204" pitchFamily="34" charset="0"/>
              </a:rPr>
              <a:t>– paying salary to exempt employees</a:t>
            </a:r>
          </a:p>
        </p:txBody>
      </p:sp>
    </p:spTree>
    <p:extLst>
      <p:ext uri="{BB962C8B-B14F-4D97-AF65-F5344CB8AC3E}">
        <p14:creationId xmlns:p14="http://schemas.microsoft.com/office/powerpoint/2010/main" val="3645209740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>
                <a:latin typeface="Calibri" panose="020F0502020204030204" pitchFamily="34" charset="0"/>
                <a:cs typeface="Calibri" panose="020F0502020204030204" pitchFamily="34" charset="0"/>
              </a:rPr>
              <a:t>Labor Cost Saving Measures </a:t>
            </a:r>
            <a:br>
              <a:rPr lang="en-US" sz="28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>
                <a:latin typeface="Calibri" panose="020F0502020204030204" pitchFamily="34" charset="0"/>
                <a:cs typeface="Calibri" panose="020F0502020204030204" pitchFamily="34" charset="0"/>
              </a:rPr>
              <a:t>Furloughs </a:t>
            </a:r>
            <a:r>
              <a:rPr lang="en-US" sz="2000" b="0" i="1">
                <a:latin typeface="Calibri" panose="020F0502020204030204" pitchFamily="34" charset="0"/>
                <a:cs typeface="Calibri" panose="020F0502020204030204" pitchFamily="34" charset="0"/>
              </a:rPr>
              <a:t>cont.</a:t>
            </a:r>
            <a:endParaRPr lang="en-US" sz="2000" b="0" i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123950"/>
            <a:ext cx="6172200" cy="3124199"/>
          </a:xfrm>
        </p:spPr>
        <p:txBody>
          <a:bodyPr>
            <a:normAutofit lnSpcReduction="10000"/>
          </a:bodyPr>
          <a:lstStyle/>
          <a:p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Sick Leave Laws</a:t>
            </a:r>
          </a:p>
          <a:p>
            <a:pPr lvl="1"/>
            <a:r>
              <a:rPr lang="en-US" sz="2000" b="0">
                <a:latin typeface="Calibri" panose="020F0502020204030204" pitchFamily="34" charset="0"/>
                <a:cs typeface="Calibri" panose="020F0502020204030204" pitchFamily="34" charset="0"/>
              </a:rPr>
              <a:t>Federal – FFCRA</a:t>
            </a:r>
          </a:p>
          <a:p>
            <a:pPr lvl="1"/>
            <a:r>
              <a:rPr lang="en-US" sz="2000" b="0">
                <a:latin typeface="Calibri" panose="020F0502020204030204" pitchFamily="34" charset="0"/>
                <a:cs typeface="Calibri" panose="020F0502020204030204" pitchFamily="34" charset="0"/>
              </a:rPr>
              <a:t>State &amp; Local – e.g., AZ, CA, MA, MI, NY, Chicago, Dallas, D.C., Philadelphia, NYC</a:t>
            </a:r>
          </a:p>
          <a:p>
            <a:endParaRPr 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Gratuitous Pay</a:t>
            </a:r>
          </a:p>
          <a:p>
            <a:pPr lvl="1"/>
            <a:r>
              <a:rPr lang="en-US" sz="2000" b="0">
                <a:latin typeface="Calibri" panose="020F0502020204030204" pitchFamily="34" charset="0"/>
                <a:cs typeface="Calibri" panose="020F0502020204030204" pitchFamily="34" charset="0"/>
              </a:rPr>
              <a:t>Full or partial compensation</a:t>
            </a:r>
          </a:p>
          <a:p>
            <a:pPr lvl="1"/>
            <a:r>
              <a:rPr lang="en-US" sz="2000" b="0">
                <a:latin typeface="Calibri" panose="020F0502020204030204" pitchFamily="34" charset="0"/>
                <a:cs typeface="Calibri" panose="020F0502020204030204" pitchFamily="34" charset="0"/>
              </a:rPr>
              <a:t>Benefits</a:t>
            </a:r>
          </a:p>
          <a:p>
            <a:pPr lvl="1"/>
            <a:r>
              <a:rPr lang="en-US" sz="2000" b="0">
                <a:latin typeface="Calibri" panose="020F0502020204030204" pitchFamily="34" charset="0"/>
                <a:cs typeface="Calibri" panose="020F0502020204030204" pitchFamily="34" charset="0"/>
              </a:rPr>
              <a:t>Vacation/PTO considerations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16945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8150"/>
            <a:ext cx="6858000" cy="533400"/>
          </a:xfrm>
        </p:spPr>
        <p:txBody>
          <a:bodyPr>
            <a:noAutofit/>
          </a:bodyPr>
          <a:lstStyle/>
          <a:p>
            <a:pPr defTabSz="914400"/>
            <a:r>
              <a:rPr lang="en-US" sz="2800">
                <a:latin typeface="Calibri" panose="020F0502020204030204" pitchFamily="34" charset="0"/>
                <a:ea typeface="Calibri" panose="020F0502020204030204" pitchFamily="34" charset="0"/>
              </a:rPr>
              <a:t>Labor Cost Saving Measures </a:t>
            </a:r>
            <a:br>
              <a:rPr lang="en-US" sz="280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800">
                <a:latin typeface="Calibri" panose="020F0502020204030204" pitchFamily="34" charset="0"/>
                <a:ea typeface="Calibri" panose="020F0502020204030204" pitchFamily="34" charset="0"/>
              </a:rPr>
              <a:t>Reductions in Force (RIF)</a:t>
            </a:r>
            <a:endParaRPr lang="en-US" sz="2800" i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76350"/>
            <a:ext cx="6172200" cy="3409949"/>
          </a:xfrm>
        </p:spPr>
        <p:txBody>
          <a:bodyPr>
            <a:noAutofit/>
          </a:bodyPr>
          <a:lstStyle/>
          <a:p>
            <a:r>
              <a:rPr lang="en-US" sz="2100">
                <a:latin typeface="Calibri" panose="020F0502020204030204" pitchFamily="34" charset="0"/>
                <a:cs typeface="Calibri" panose="020F0502020204030204" pitchFamily="34" charset="0"/>
              </a:rPr>
              <a:t>Unemployment Compensation</a:t>
            </a:r>
          </a:p>
          <a:p>
            <a:r>
              <a:rPr lang="en-US" sz="2100">
                <a:latin typeface="Calibri" panose="020F0502020204030204" pitchFamily="34" charset="0"/>
                <a:cs typeface="Calibri" panose="020F0502020204030204" pitchFamily="34" charset="0"/>
              </a:rPr>
              <a:t>Contract Constraints </a:t>
            </a:r>
            <a:r>
              <a:rPr lang="en-US" sz="2100" b="0">
                <a:latin typeface="Calibri" panose="020F0502020204030204" pitchFamily="34" charset="0"/>
                <a:cs typeface="Calibri" panose="020F0502020204030204" pitchFamily="34" charset="0"/>
              </a:rPr>
              <a:t>– terminable “at will” vs. “Cause”</a:t>
            </a:r>
          </a:p>
          <a:p>
            <a:r>
              <a:rPr lang="en-US" sz="2100">
                <a:latin typeface="Calibri" panose="020F0502020204030204" pitchFamily="34" charset="0"/>
                <a:cs typeface="Calibri" panose="020F0502020204030204" pitchFamily="34" charset="0"/>
              </a:rPr>
              <a:t>Sick Leave Laws </a:t>
            </a:r>
            <a:r>
              <a:rPr lang="en-US" sz="2100" b="0">
                <a:latin typeface="Calibri" panose="020F0502020204030204" pitchFamily="34" charset="0"/>
                <a:cs typeface="Calibri" panose="020F0502020204030204" pitchFamily="34" charset="0"/>
              </a:rPr>
              <a:t>(see above)</a:t>
            </a:r>
          </a:p>
          <a:p>
            <a:r>
              <a:rPr lang="en-US" sz="2100">
                <a:latin typeface="Calibri" panose="020F0502020204030204" pitchFamily="34" charset="0"/>
                <a:cs typeface="Calibri" panose="020F0502020204030204" pitchFamily="34" charset="0"/>
              </a:rPr>
              <a:t>Vacation/PTO</a:t>
            </a:r>
            <a:r>
              <a:rPr lang="en-US" sz="2100" b="0">
                <a:latin typeface="Calibri" panose="020F0502020204030204" pitchFamily="34" charset="0"/>
                <a:cs typeface="Calibri" panose="020F0502020204030204" pitchFamily="34" charset="0"/>
              </a:rPr>
              <a:t> – must pay upon termination?</a:t>
            </a:r>
          </a:p>
          <a:p>
            <a:r>
              <a:rPr lang="en-US" sz="2100">
                <a:latin typeface="Calibri" panose="020F0502020204030204" pitchFamily="34" charset="0"/>
                <a:cs typeface="Calibri" panose="020F0502020204030204" pitchFamily="34" charset="0"/>
              </a:rPr>
              <a:t>Severance</a:t>
            </a:r>
            <a:r>
              <a:rPr lang="en-US" sz="2100" b="0">
                <a:latin typeface="Calibri" panose="020F0502020204030204" pitchFamily="34" charset="0"/>
                <a:cs typeface="Calibri" panose="020F0502020204030204" pitchFamily="34" charset="0"/>
              </a:rPr>
              <a:t> – pay and/or continuing benefits</a:t>
            </a:r>
          </a:p>
          <a:p>
            <a:pPr lvl="1"/>
            <a:r>
              <a:rPr lang="en-US" b="0">
                <a:latin typeface="Calibri" panose="020F0502020204030204" pitchFamily="34" charset="0"/>
                <a:cs typeface="Calibri" panose="020F0502020204030204" pitchFamily="34" charset="0"/>
              </a:rPr>
              <a:t>Severance plans</a:t>
            </a:r>
          </a:p>
          <a:p>
            <a:pPr lvl="1"/>
            <a:r>
              <a:rPr lang="en-US" b="0">
                <a:latin typeface="Calibri" panose="020F0502020204030204" pitchFamily="34" charset="0"/>
                <a:cs typeface="Calibri" panose="020F0502020204030204" pitchFamily="34" charset="0"/>
              </a:rPr>
              <a:t>Releases</a:t>
            </a:r>
          </a:p>
        </p:txBody>
      </p:sp>
    </p:spTree>
    <p:extLst>
      <p:ext uri="{BB962C8B-B14F-4D97-AF65-F5344CB8AC3E}">
        <p14:creationId xmlns:p14="http://schemas.microsoft.com/office/powerpoint/2010/main" val="3744970716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>
                <a:latin typeface="Calibri" panose="020F0502020204030204" pitchFamily="34" charset="0"/>
                <a:ea typeface="Calibri" panose="020F0502020204030204" pitchFamily="34" charset="0"/>
              </a:rPr>
              <a:t>Bringing Employees Back </a:t>
            </a:r>
            <a:br>
              <a:rPr lang="en-US" sz="280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800">
                <a:latin typeface="Calibri" panose="020F0502020204030204" pitchFamily="34" charset="0"/>
                <a:ea typeface="Calibri" panose="020F0502020204030204" pitchFamily="34" charset="0"/>
              </a:rPr>
              <a:t>for PPP Loan Forgiveness</a:t>
            </a:r>
            <a:endParaRPr lang="en-US" sz="2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PPP Loan Forgiveness</a:t>
            </a:r>
            <a:r>
              <a:rPr lang="en-US" b="0"/>
              <a:t> – PPP designed to maintain employment and compensation so loan forgiveness erodes with decrease in FTEs and decrease in compensation</a:t>
            </a:r>
          </a:p>
          <a:p>
            <a:endParaRPr lang="en-US"/>
          </a:p>
          <a:p>
            <a:r>
              <a:rPr lang="en-US"/>
              <a:t>But </a:t>
            </a:r>
            <a:r>
              <a:rPr lang="en-US" b="0"/>
              <a:t>Regulations/Guidance not released yet...</a:t>
            </a:r>
          </a:p>
          <a:p>
            <a:r>
              <a:rPr lang="en-US" b="0"/>
              <a:t>Loan forgiveness app not even released yet...</a:t>
            </a:r>
          </a:p>
          <a:p>
            <a:pPr marL="0" indent="0">
              <a:buNone/>
            </a:pPr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311558366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>
                <a:latin typeface="Calibri" panose="020F0502020204030204" pitchFamily="34" charset="0"/>
                <a:ea typeface="Calibri" panose="020F0502020204030204" pitchFamily="34" charset="0"/>
              </a:rPr>
              <a:t>Bringing Employees Back </a:t>
            </a:r>
            <a:br>
              <a:rPr lang="en-US" sz="280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800">
                <a:latin typeface="Calibri" panose="020F0502020204030204" pitchFamily="34" charset="0"/>
                <a:ea typeface="Calibri" panose="020F0502020204030204" pitchFamily="34" charset="0"/>
              </a:rPr>
              <a:t>for PPP Loan Forgiveness</a:t>
            </a:r>
            <a:endParaRPr lang="en-US" sz="2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FTE Comparison</a:t>
            </a:r>
            <a:r>
              <a:rPr lang="en-US" b="0"/>
              <a:t> – </a:t>
            </a:r>
            <a:r>
              <a:rPr lang="en-US" sz="2300" b="0"/>
              <a:t>FTEs for 8 week period beginning on loan origination vs. FTEs in either:</a:t>
            </a:r>
          </a:p>
          <a:p>
            <a:pPr lvl="1"/>
            <a:r>
              <a:rPr lang="en-US" sz="2300" b="0"/>
              <a:t>February 15, 2019 to June 30, 2019; or </a:t>
            </a:r>
          </a:p>
          <a:p>
            <a:pPr lvl="1"/>
            <a:r>
              <a:rPr lang="en-US" sz="2300" b="0"/>
              <a:t>January 1, 2020 to February 29, 2020</a:t>
            </a:r>
          </a:p>
          <a:p>
            <a:r>
              <a:rPr lang="en-US"/>
              <a:t>Payroll Cost Comparison</a:t>
            </a:r>
            <a:r>
              <a:rPr lang="en-US" b="0"/>
              <a:t> – for employees making less than $100,000, compare using same dates???</a:t>
            </a:r>
          </a:p>
          <a:p>
            <a:r>
              <a:rPr lang="en-US"/>
              <a:t>Ending Furloughs &amp; Re-Hiring</a:t>
            </a:r>
            <a:r>
              <a:rPr lang="en-US" b="0"/>
              <a:t> – have until June 30 to restore FTEs and compensation levels for any changes made between 2/15/20 and 4/26/20</a:t>
            </a:r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733585214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5749"/>
            <a:ext cx="6858000" cy="857250"/>
          </a:xfrm>
        </p:spPr>
        <p:txBody>
          <a:bodyPr>
            <a:noAutofit/>
          </a:bodyPr>
          <a:lstStyle/>
          <a:p>
            <a:pPr marL="457200" marR="0">
              <a:spcBef>
                <a:spcPct val="0"/>
              </a:spcBef>
              <a:spcAft>
                <a:spcPct val="0"/>
              </a:spcAft>
            </a:pPr>
            <a:r>
              <a:rPr lang="en-US" sz="4400">
                <a:latin typeface="Calibri" panose="020F0502020204030204" pitchFamily="34" charset="0"/>
                <a:ea typeface="Calibri" panose="020F0502020204030204" pitchFamily="34" charset="0"/>
              </a:rPr>
              <a:t>Questions?</a:t>
            </a:r>
            <a:endParaRPr lang="en-US" sz="4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428750"/>
            <a:ext cx="6172200" cy="31241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0">
              <a:buNone/>
            </a:pPr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  <p:pic>
        <p:nvPicPr>
          <p:cNvPr id="4" name="Picture 3" descr="Live in Edmonds? What do you call yourself? - My Edmonds New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286000" y="1405618"/>
            <a:ext cx="2724150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295847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10"/>
          <p:cNvSpPr txBox="1"/>
          <p:nvPr/>
        </p:nvSpPr>
        <p:spPr>
          <a:xfrm>
            <a:off x="0" y="1428750"/>
            <a:ext cx="67818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b="1" kern="12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800">
                <a:latin typeface="Calibri" panose="020F0502020204030204" pitchFamily="34" charset="0"/>
                <a:cs typeface="Calibri" panose="020F0502020204030204" pitchFamily="34" charset="0"/>
              </a:rPr>
              <a:t>Thank you for joining us!</a:t>
            </a:r>
          </a:p>
          <a:p>
            <a:pPr>
              <a:spcBef>
                <a:spcPct val="0"/>
              </a:spcBef>
            </a:pPr>
            <a:endParaRPr lang="en-US" sz="2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r>
              <a:rPr lang="en-US" b="0">
                <a:latin typeface="Calibri" panose="020F0502020204030204" pitchFamily="34" charset="0"/>
                <a:cs typeface="Calibri" panose="020F0502020204030204" pitchFamily="34" charset="0"/>
              </a:rPr>
              <a:t>Visit our webpage </a:t>
            </a:r>
          </a:p>
          <a:p>
            <a:pPr>
              <a:spcBef>
                <a:spcPct val="0"/>
              </a:spcBef>
            </a:pPr>
            <a:r>
              <a:rPr lang="en-US" sz="2300" b="0" u="sng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https://www.hwhlaw.com/practice-areas/COVID19-Response-Team</a:t>
            </a:r>
            <a:r>
              <a:rPr lang="en-US" sz="2300" b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b="0">
                <a:latin typeface="Calibri" panose="020F0502020204030204" pitchFamily="34" charset="0"/>
                <a:cs typeface="Calibri" panose="020F0502020204030204" pitchFamily="34" charset="0"/>
              </a:rPr>
              <a:t>for more resources. </a:t>
            </a:r>
          </a:p>
          <a:p>
            <a:pPr>
              <a:spcBef>
                <a:spcPct val="0"/>
              </a:spcBef>
            </a:pPr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endParaRPr lang="en-US" sz="2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616779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2458" y="438150"/>
            <a:ext cx="6858000" cy="1102519"/>
          </a:xfrm>
        </p:spPr>
        <p:txBody>
          <a:bodyPr>
            <a:normAutofit/>
          </a:bodyPr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Agenda</a:t>
            </a: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5" name="Subtitle 10"/>
          <p:cNvSpPr txBox="1"/>
          <p:nvPr/>
        </p:nvSpPr>
        <p:spPr>
          <a:xfrm>
            <a:off x="419100" y="1543742"/>
            <a:ext cx="6019800" cy="2362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b="1" kern="12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000" b="0">
                <a:latin typeface="Calibri" panose="020F0502020204030204" pitchFamily="34" charset="0"/>
                <a:cs typeface="Calibri" panose="020F0502020204030204" pitchFamily="34" charset="0"/>
              </a:rPr>
              <a:t>COVID-19 exposure in the workplace: 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Gordon Hill </a:t>
            </a:r>
          </a:p>
          <a:p>
            <a:pPr marL="285750" indent="-285750" algn="l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b="0">
                <a:latin typeface="Calibri" panose="020F0502020204030204" pitchFamily="34" charset="0"/>
                <a:cs typeface="Calibri" panose="020F0502020204030204" pitchFamily="34" charset="0"/>
              </a:rPr>
              <a:t>Top questions regarding the FFCRA answered:         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Jeff Wilcox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b="0">
                <a:latin typeface="Calibri" panose="020F0502020204030204" pitchFamily="34" charset="0"/>
                <a:cs typeface="Calibri" panose="020F0502020204030204" pitchFamily="34" charset="0"/>
              </a:rPr>
              <a:t>Cost saving employment options: 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Gordon Hill </a:t>
            </a:r>
          </a:p>
        </p:txBody>
      </p:sp>
    </p:spTree>
    <p:extLst>
      <p:ext uri="{BB962C8B-B14F-4D97-AF65-F5344CB8AC3E}">
        <p14:creationId xmlns:p14="http://schemas.microsoft.com/office/powerpoint/2010/main" val="328851783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199"/>
            <a:ext cx="6858000" cy="609600"/>
          </a:xfrm>
        </p:spPr>
        <p:txBody>
          <a:bodyPr>
            <a:noAutofit/>
          </a:bodyPr>
          <a:lstStyle/>
          <a:p>
            <a:pPr defTabSz="914400"/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Steps to Take in the Event of a Positive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971550"/>
            <a:ext cx="6172200" cy="3124199"/>
          </a:xfrm>
        </p:spPr>
        <p:txBody>
          <a:bodyPr>
            <a:normAutofit fontScale="92500" lnSpcReduction="20000"/>
          </a:bodyPr>
          <a:lstStyle/>
          <a:p>
            <a:r>
              <a:rPr lang="en-US" b="0">
                <a:latin typeface="+mn-lt"/>
              </a:rPr>
              <a:t>Notify the CDC and local health authorities</a:t>
            </a:r>
          </a:p>
          <a:p>
            <a:r>
              <a:rPr lang="en-US" b="0">
                <a:latin typeface="+mn-lt"/>
              </a:rPr>
              <a:t>Instruct the employee to stay home – at least 14 days</a:t>
            </a:r>
          </a:p>
          <a:p>
            <a:r>
              <a:rPr lang="en-US" b="0">
                <a:latin typeface="+mn-lt"/>
              </a:rPr>
              <a:t>Require doctor’s note to return to work</a:t>
            </a:r>
          </a:p>
          <a:p>
            <a:r>
              <a:rPr lang="en-US" b="0">
                <a:latin typeface="+mn-lt"/>
              </a:rPr>
              <a:t>Sick Leave and FMLA (if eligible)</a:t>
            </a:r>
          </a:p>
          <a:p>
            <a:r>
              <a:rPr lang="en-US" b="0">
                <a:latin typeface="+mn-lt"/>
              </a:rPr>
              <a:t>Ask the employee where he/she has been</a:t>
            </a:r>
          </a:p>
          <a:p>
            <a:pPr lvl="1"/>
            <a:r>
              <a:rPr lang="en-US" b="0">
                <a:latin typeface="Calibri" panose="020F0502020204030204" pitchFamily="34" charset="0"/>
                <a:cs typeface="Calibri" panose="020F0502020204030204" pitchFamily="34" charset="0"/>
              </a:rPr>
              <a:t>Follow CDC safety/cleaning guidelines</a:t>
            </a:r>
          </a:p>
          <a:p>
            <a:pPr lvl="1"/>
            <a:r>
              <a:rPr lang="en-US" b="0">
                <a:latin typeface="Calibri" panose="020F0502020204030204" pitchFamily="34" charset="0"/>
                <a:cs typeface="Calibri" panose="020F0502020204030204" pitchFamily="34" charset="0"/>
              </a:rPr>
              <a:t>At a minimum – deep clean those areas</a:t>
            </a:r>
          </a:p>
          <a:p>
            <a:pPr lvl="1"/>
            <a:r>
              <a:rPr lang="en-US" b="0">
                <a:latin typeface="Calibri" panose="020F0502020204030204" pitchFamily="34" charset="0"/>
                <a:cs typeface="Calibri" panose="020F0502020204030204" pitchFamily="34" charset="0"/>
              </a:rPr>
              <a:t>Better – shut down and hire a specialty cleaning company</a:t>
            </a:r>
          </a:p>
          <a:p>
            <a:endParaRPr lang="en-US">
              <a:latin typeface="+mn-lt"/>
            </a:endParaRPr>
          </a:p>
          <a:p>
            <a:pPr marL="0" indent="0">
              <a:buNone/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48589" y="4067770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/>
              <a:t>S. Gordon Hill</a:t>
            </a:r>
          </a:p>
          <a:p>
            <a:pPr algn="r"/>
            <a:r>
              <a:rPr lang="en-US" u="sng">
                <a:hlinkClick r:id="rId3"/>
              </a:rPr>
              <a:t>gordon.hill@hwhlaw.com</a:t>
            </a:r>
            <a:endParaRPr lang="en-US" u="sng"/>
          </a:p>
          <a:p>
            <a:pPr algn="r"/>
            <a:r>
              <a:rPr lang="en-US"/>
              <a:t>(813) 222-8506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5690722" y="3909662"/>
            <a:ext cx="772455" cy="108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216713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3350"/>
            <a:ext cx="6858000" cy="609600"/>
          </a:xfrm>
        </p:spPr>
        <p:txBody>
          <a:bodyPr>
            <a:noAutofit/>
          </a:bodyPr>
          <a:lstStyle/>
          <a:p>
            <a:pPr defTabSz="914400"/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Steps to Take in the Event of a Positive Test </a:t>
            </a:r>
            <a:r>
              <a:rPr lang="en-US" sz="2000" b="0" i="1">
                <a:latin typeface="Calibri" panose="020F0502020204030204" pitchFamily="34" charset="0"/>
                <a:cs typeface="Calibri" panose="020F0502020204030204" pitchFamily="34" charset="0"/>
              </a:rPr>
              <a:t>cont.</a:t>
            </a:r>
            <a:endParaRPr lang="en-US" sz="2400" b="0" i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971550"/>
            <a:ext cx="6172200" cy="3124199"/>
          </a:xfrm>
        </p:spPr>
        <p:txBody>
          <a:bodyPr>
            <a:normAutofit fontScale="85000" lnSpcReduction="20000"/>
          </a:bodyPr>
          <a:lstStyle/>
          <a:p>
            <a:r>
              <a:rPr lang="en-US" b="0">
                <a:latin typeface="Calibri" panose="020F0502020204030204" pitchFamily="34" charset="0"/>
                <a:cs typeface="Calibri" panose="020F0502020204030204" pitchFamily="34" charset="0"/>
              </a:rPr>
              <a:t>Employee confidentiality </a:t>
            </a:r>
          </a:p>
          <a:p>
            <a:pPr lvl="1"/>
            <a:r>
              <a:rPr lang="en-US" b="0">
                <a:latin typeface="Calibri" panose="020F0502020204030204" pitchFamily="34" charset="0"/>
                <a:cs typeface="Calibri" panose="020F0502020204030204" pitchFamily="34" charset="0"/>
              </a:rPr>
              <a:t>But can ask – who have you been in close contact with?</a:t>
            </a:r>
          </a:p>
          <a:p>
            <a:pPr lvl="1"/>
            <a:r>
              <a:rPr lang="en-US" b="0">
                <a:latin typeface="Calibri" panose="020F0502020204030204" pitchFamily="34" charset="0"/>
                <a:cs typeface="Calibri" panose="020F0502020204030204" pitchFamily="34" charset="0"/>
              </a:rPr>
              <a:t>Or get a written waiver of confidentiality</a:t>
            </a:r>
          </a:p>
          <a:p>
            <a:r>
              <a:rPr lang="en-US" b="0">
                <a:latin typeface="Calibri" panose="020F0502020204030204" pitchFamily="34" charset="0"/>
                <a:cs typeface="Calibri" panose="020F0502020204030204" pitchFamily="34" charset="0"/>
              </a:rPr>
              <a:t>Notify specific employees </a:t>
            </a:r>
          </a:p>
          <a:p>
            <a:pPr lvl="1"/>
            <a:r>
              <a:rPr lang="en-US" b="0">
                <a:latin typeface="Calibri" panose="020F0502020204030204" pitchFamily="34" charset="0"/>
                <a:cs typeface="Calibri" panose="020F0502020204030204" pitchFamily="34" charset="0"/>
              </a:rPr>
              <a:t>Confidentially (unless waiver)</a:t>
            </a:r>
          </a:p>
          <a:p>
            <a:pPr lvl="1"/>
            <a:r>
              <a:rPr lang="en-US" b="0">
                <a:latin typeface="Calibri" panose="020F0502020204030204" pitchFamily="34" charset="0"/>
                <a:cs typeface="Calibri" panose="020F0502020204030204" pitchFamily="34" charset="0"/>
              </a:rPr>
              <a:t>Send home for 14 days and recommend testing</a:t>
            </a:r>
          </a:p>
          <a:p>
            <a:r>
              <a:rPr lang="en-US" b="0">
                <a:latin typeface="Calibri" panose="020F0502020204030204" pitchFamily="34" charset="0"/>
                <a:cs typeface="Calibri" panose="020F0502020204030204" pitchFamily="34" charset="0"/>
              </a:rPr>
              <a:t>Notify the rest </a:t>
            </a:r>
          </a:p>
          <a:p>
            <a:pPr lvl="1"/>
            <a:r>
              <a:rPr lang="en-US" b="0">
                <a:latin typeface="Calibri" panose="020F0502020204030204" pitchFamily="34" charset="0"/>
                <a:cs typeface="Calibri" panose="020F0502020204030204" pitchFamily="34" charset="0"/>
              </a:rPr>
              <a:t>Describe the safety/cleaning steps taken</a:t>
            </a:r>
          </a:p>
          <a:p>
            <a:pPr lvl="1"/>
            <a:r>
              <a:rPr lang="en-US" b="0">
                <a:latin typeface="Calibri" panose="020F0502020204030204" pitchFamily="34" charset="0"/>
                <a:cs typeface="Calibri" panose="020F0502020204030204" pitchFamily="34" charset="0"/>
              </a:rPr>
              <a:t>Require immediate notification if even the slightest hint of symptoms</a:t>
            </a:r>
          </a:p>
          <a:p>
            <a:r>
              <a:rPr lang="en-US" b="0">
                <a:latin typeface="Calibri" panose="020F0502020204030204" pitchFamily="34" charset="0"/>
                <a:cs typeface="Calibri" panose="020F0502020204030204" pitchFamily="34" charset="0"/>
              </a:rPr>
              <a:t>Notify public?</a:t>
            </a:r>
          </a:p>
          <a:p>
            <a:endParaRPr lang="en-US">
              <a:latin typeface="+mn-lt"/>
            </a:endParaRP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7518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5750"/>
            <a:ext cx="6858000" cy="609600"/>
          </a:xfrm>
        </p:spPr>
        <p:txBody>
          <a:bodyPr>
            <a:noAutofit/>
          </a:bodyPr>
          <a:lstStyle/>
          <a:p>
            <a:pPr defTabSz="914400"/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Steps to Take in the Event of a Report of </a:t>
            </a:r>
            <a:b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“Close Proximity” or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123950"/>
            <a:ext cx="6172200" cy="3124199"/>
          </a:xfrm>
        </p:spPr>
        <p:txBody>
          <a:bodyPr>
            <a:normAutofit fontScale="92500"/>
          </a:bodyPr>
          <a:lstStyle/>
          <a:p>
            <a:r>
              <a:rPr lang="en-US" sz="2200" b="0">
                <a:latin typeface="Calibri" panose="020F0502020204030204" pitchFamily="34" charset="0"/>
                <a:cs typeface="Calibri" panose="020F0502020204030204" pitchFamily="34" charset="0"/>
              </a:rPr>
              <a:t>Instruct the employee to stay home – at least 14 days</a:t>
            </a:r>
          </a:p>
          <a:p>
            <a:r>
              <a:rPr lang="en-US" sz="2200" b="0">
                <a:latin typeface="Calibri" panose="020F0502020204030204" pitchFamily="34" charset="0"/>
                <a:cs typeface="Calibri" panose="020F0502020204030204" pitchFamily="34" charset="0"/>
              </a:rPr>
              <a:t>Require test or at least doctor’s note to return to work</a:t>
            </a:r>
          </a:p>
          <a:p>
            <a:r>
              <a:rPr lang="en-US" sz="2200" b="0">
                <a:latin typeface="Calibri" panose="020F0502020204030204" pitchFamily="34" charset="0"/>
                <a:cs typeface="Calibri" panose="020F0502020204030204" pitchFamily="34" charset="0"/>
              </a:rPr>
              <a:t>Sick Leave?</a:t>
            </a:r>
          </a:p>
          <a:p>
            <a:r>
              <a:rPr lang="en-US" sz="2200" b="0">
                <a:latin typeface="Calibri" panose="020F0502020204030204" pitchFamily="34" charset="0"/>
                <a:cs typeface="Calibri" panose="020F0502020204030204" pitchFamily="34" charset="0"/>
              </a:rPr>
              <a:t>Ask the employee where he/she has been</a:t>
            </a:r>
          </a:p>
          <a:p>
            <a:pPr lvl="1"/>
            <a:r>
              <a:rPr lang="en-US" b="0">
                <a:latin typeface="Calibri" panose="020F0502020204030204" pitchFamily="34" charset="0"/>
                <a:cs typeface="Calibri" panose="020F0502020204030204" pitchFamily="34" charset="0"/>
              </a:rPr>
              <a:t>Deep clean those areas</a:t>
            </a:r>
          </a:p>
          <a:p>
            <a:pPr lvl="1"/>
            <a:r>
              <a:rPr lang="en-US" b="0">
                <a:latin typeface="Calibri" panose="020F0502020204030204" pitchFamily="34" charset="0"/>
                <a:cs typeface="Calibri" panose="020F0502020204030204" pitchFamily="34" charset="0"/>
              </a:rPr>
              <a:t>Shut down?</a:t>
            </a:r>
          </a:p>
          <a:p>
            <a:r>
              <a:rPr lang="en-US" sz="2200" b="0">
                <a:latin typeface="Calibri" panose="020F0502020204030204" pitchFamily="34" charset="0"/>
                <a:cs typeface="Calibri" panose="020F0502020204030204" pitchFamily="34" charset="0"/>
              </a:rPr>
              <a:t>Employee confidentiality – see above</a:t>
            </a:r>
          </a:p>
          <a:p>
            <a:endParaRPr lang="en-US">
              <a:latin typeface="+mn-lt"/>
            </a:endParaRP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37762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5749"/>
            <a:ext cx="6858000" cy="857250"/>
          </a:xfrm>
        </p:spPr>
        <p:txBody>
          <a:bodyPr>
            <a:noAutofit/>
          </a:bodyPr>
          <a:lstStyle/>
          <a:p>
            <a:pPr defTabSz="914400"/>
            <a:r>
              <a:rPr lang="en-US" sz="2800">
                <a:latin typeface="Calibri" panose="020F0502020204030204" pitchFamily="34" charset="0"/>
                <a:cs typeface="Calibri" panose="020F0502020204030204" pitchFamily="34" charset="0"/>
              </a:rPr>
              <a:t>Families First Coronavirus Response Act (FFCRA)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276350"/>
            <a:ext cx="6172200" cy="3124199"/>
          </a:xfrm>
        </p:spPr>
        <p:txBody>
          <a:bodyPr>
            <a:normAutofit fontScale="55000" lnSpcReduction="20000"/>
          </a:bodyPr>
          <a:lstStyle/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</a:pPr>
            <a:r>
              <a:rPr lang="en-US" sz="2600" b="0">
                <a:solidFill>
                  <a:prstClr val="black"/>
                </a:solidFill>
                <a:latin typeface="Calibri" panose="020F0502020204030204"/>
              </a:rPr>
              <a:t>Requires job protected, mostly paid leave for certain coronavirus-related circumstances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</a:pPr>
            <a:r>
              <a:rPr lang="en-US" sz="2600" b="0">
                <a:solidFill>
                  <a:prstClr val="black"/>
                </a:solidFill>
                <a:latin typeface="Calibri" panose="020F0502020204030204"/>
              </a:rPr>
              <a:t>Applies to all employers with </a:t>
            </a:r>
            <a:r>
              <a:rPr lang="en-US" sz="2600" b="0" u="sng">
                <a:solidFill>
                  <a:prstClr val="black"/>
                </a:solidFill>
                <a:latin typeface="Calibri" panose="020F0502020204030204"/>
              </a:rPr>
              <a:t>less than 500 employees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</a:pPr>
            <a:r>
              <a:rPr lang="en-US" sz="2600" b="0">
                <a:solidFill>
                  <a:prstClr val="black"/>
                </a:solidFill>
                <a:latin typeface="Calibri" panose="020F0502020204030204"/>
              </a:rPr>
              <a:t>2 types of leave:</a:t>
            </a:r>
          </a:p>
          <a:p>
            <a:pPr marL="457200" lvl="1" indent="0" defTabSz="914400">
              <a:lnSpc>
                <a:spcPct val="90000"/>
              </a:lnSpc>
              <a:spcBef>
                <a:spcPts val="500"/>
              </a:spcBef>
              <a:buNone/>
            </a:pPr>
            <a:r>
              <a:rPr lang="en-US" sz="2200" b="0">
                <a:solidFill>
                  <a:prstClr val="black"/>
                </a:solidFill>
                <a:latin typeface="Calibri" panose="020F0502020204030204"/>
              </a:rPr>
              <a:t>– </a:t>
            </a:r>
            <a:r>
              <a:rPr lang="en-US" sz="2200" b="0" u="sng">
                <a:solidFill>
                  <a:prstClr val="black"/>
                </a:solidFill>
                <a:latin typeface="Calibri" panose="020F0502020204030204"/>
              </a:rPr>
              <a:t>Emergency Paid Sick Leave</a:t>
            </a:r>
            <a:r>
              <a:rPr lang="en-US" sz="2200" b="0">
                <a:solidFill>
                  <a:prstClr val="black"/>
                </a:solidFill>
                <a:latin typeface="Calibri" panose="020F0502020204030204"/>
              </a:rPr>
              <a:t> for coronavirus-related quarantines and child</a:t>
            </a:r>
          </a:p>
          <a:p>
            <a:pPr marL="457200" lvl="1" indent="0" defTabSz="914400">
              <a:lnSpc>
                <a:spcPct val="90000"/>
              </a:lnSpc>
              <a:spcBef>
                <a:spcPts val="500"/>
              </a:spcBef>
              <a:buNone/>
            </a:pPr>
            <a:r>
              <a:rPr lang="en-US" sz="2200" b="0">
                <a:solidFill>
                  <a:prstClr val="black"/>
                </a:solidFill>
                <a:latin typeface="Calibri" panose="020F0502020204030204"/>
              </a:rPr>
              <a:t>care issues – capped at </a:t>
            </a:r>
            <a:r>
              <a:rPr lang="en-US" sz="2200" b="0" u="sng">
                <a:solidFill>
                  <a:prstClr val="black"/>
                </a:solidFill>
                <a:latin typeface="Calibri" panose="020F0502020204030204"/>
              </a:rPr>
              <a:t>80 hours</a:t>
            </a:r>
          </a:p>
          <a:p>
            <a:pPr marL="457200" lvl="1" indent="0" defTabSz="91440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200" b="0">
                <a:solidFill>
                  <a:prstClr val="black"/>
                </a:solidFill>
                <a:latin typeface="Calibri" panose="020F0502020204030204"/>
              </a:rPr>
              <a:t>– </a:t>
            </a:r>
            <a:r>
              <a:rPr lang="en-US" sz="2200" b="0" u="sng">
                <a:solidFill>
                  <a:prstClr val="black"/>
                </a:solidFill>
                <a:latin typeface="Calibri" panose="020F0502020204030204"/>
              </a:rPr>
              <a:t>Expanded FMLA</a:t>
            </a:r>
            <a:r>
              <a:rPr lang="en-US" sz="2200" b="0">
                <a:solidFill>
                  <a:prstClr val="black"/>
                </a:solidFill>
                <a:latin typeface="Calibri" panose="020F0502020204030204"/>
              </a:rPr>
              <a:t> for coronavirus-related child care issues – up to </a:t>
            </a:r>
            <a:r>
              <a:rPr lang="en-US" sz="2200" b="0" u="sng">
                <a:solidFill>
                  <a:prstClr val="black"/>
                </a:solidFill>
                <a:latin typeface="Calibri" panose="020F0502020204030204"/>
              </a:rPr>
              <a:t>12 weeks</a:t>
            </a:r>
            <a:r>
              <a:rPr lang="en-US" sz="2200" b="0">
                <a:solidFill>
                  <a:prstClr val="black"/>
                </a:solidFill>
                <a:latin typeface="Calibri" panose="020F0502020204030204"/>
              </a:rPr>
              <a:t> job-protected leave, with mixture of unpaid and paid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</a:pPr>
            <a:r>
              <a:rPr lang="en-US" sz="2600" b="0">
                <a:solidFill>
                  <a:prstClr val="black"/>
                </a:solidFill>
                <a:latin typeface="Calibri" panose="020F0502020204030204"/>
              </a:rPr>
              <a:t>“Paid for” by employer tax credits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</a:pPr>
            <a:r>
              <a:rPr lang="en-US" sz="2600" b="0">
                <a:solidFill>
                  <a:prstClr val="black"/>
                </a:solidFill>
                <a:latin typeface="Calibri" panose="020F0502020204030204"/>
              </a:rPr>
              <a:t>Possible individual liability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</a:pPr>
            <a:r>
              <a:rPr lang="en-US" sz="2600" b="0">
                <a:solidFill>
                  <a:prstClr val="black"/>
                </a:solidFill>
                <a:latin typeface="Calibri" panose="020F0502020204030204"/>
              </a:rPr>
              <a:t>Effective </a:t>
            </a:r>
            <a:r>
              <a:rPr lang="en-US" sz="2600" b="0" u="sng">
                <a:solidFill>
                  <a:prstClr val="black"/>
                </a:solidFill>
                <a:latin typeface="Calibri" panose="020F0502020204030204"/>
              </a:rPr>
              <a:t>April 1</a:t>
            </a:r>
            <a:r>
              <a:rPr lang="en-US" sz="2600" b="0" u="sng" baseline="30000">
                <a:solidFill>
                  <a:prstClr val="black"/>
                </a:solidFill>
                <a:latin typeface="Calibri" panose="020F0502020204030204"/>
              </a:rPr>
              <a:t>st</a:t>
            </a:r>
            <a:r>
              <a:rPr lang="en-US" sz="2600" b="0" u="sng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2600" b="0">
                <a:solidFill>
                  <a:prstClr val="black"/>
                </a:solidFill>
                <a:latin typeface="Calibri" panose="020F0502020204030204"/>
              </a:rPr>
              <a:t>– not retroactive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</a:pPr>
            <a:r>
              <a:rPr lang="en-US" sz="2600" b="0">
                <a:solidFill>
                  <a:prstClr val="black"/>
                </a:solidFill>
                <a:latin typeface="Calibri" panose="020F0502020204030204"/>
              </a:rPr>
              <a:t>Until December 31, 2020 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76137" y="4067770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/>
              <a:t>Jeff Wilcox</a:t>
            </a:r>
          </a:p>
          <a:p>
            <a:pPr algn="r"/>
            <a:r>
              <a:rPr lang="en-US" u="sng">
                <a:hlinkClick r:id="rId2"/>
              </a:rPr>
              <a:t>Jeff.wilcox@hwhlaw.com</a:t>
            </a:r>
            <a:endParaRPr lang="en-US"/>
          </a:p>
          <a:p>
            <a:pPr algn="r"/>
            <a:r>
              <a:rPr lang="en-US"/>
              <a:t>(813) 222-8725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486578" y="3943600"/>
            <a:ext cx="748035" cy="104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728772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9550"/>
            <a:ext cx="6858000" cy="857250"/>
          </a:xfrm>
        </p:spPr>
        <p:txBody>
          <a:bodyPr>
            <a:noAutofit/>
          </a:bodyPr>
          <a:lstStyle/>
          <a:p>
            <a:pPr defTabSz="914400"/>
            <a:r>
              <a:rPr lang="en-US" sz="2800">
                <a:latin typeface="Calibri" panose="020F0502020204030204" pitchFamily="34" charset="0"/>
                <a:cs typeface="Calibri" panose="020F0502020204030204" pitchFamily="34" charset="0"/>
              </a:rPr>
              <a:t>Qualifying Leave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066800"/>
            <a:ext cx="6172200" cy="3333749"/>
          </a:xfrm>
        </p:spPr>
        <p:txBody>
          <a:bodyPr>
            <a:normAutofit fontScale="55000" lnSpcReduction="20000"/>
          </a:bodyPr>
          <a:lstStyle/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</a:pPr>
            <a:r>
              <a:rPr lang="en-US" sz="3300">
                <a:solidFill>
                  <a:prstClr val="black"/>
                </a:solidFill>
                <a:latin typeface="Calibri" panose="020F0502020204030204"/>
              </a:rPr>
              <a:t>Paid Sick Leave</a:t>
            </a:r>
          </a:p>
          <a:p>
            <a:pPr marL="814388" lvl="1" indent="-514350" defTabSz="914400">
              <a:lnSpc>
                <a:spcPct val="90000"/>
              </a:lnSpc>
              <a:spcBef>
                <a:spcPct val="0"/>
              </a:spcBef>
              <a:buFont typeface="+mj-lt"/>
              <a:buAutoNum type="arabicParenR"/>
            </a:pPr>
            <a:r>
              <a:rPr lang="en-US" sz="2500" b="0">
                <a:solidFill>
                  <a:prstClr val="black"/>
                </a:solidFill>
                <a:latin typeface="Calibri" panose="020F0502020204030204"/>
              </a:rPr>
              <a:t>subject to a Federal, State, or local quarantine or isolation order related to COVID-19; </a:t>
            </a:r>
          </a:p>
          <a:p>
            <a:pPr marL="814388" lvl="1" indent="-514350" defTabSz="914400">
              <a:lnSpc>
                <a:spcPct val="90000"/>
              </a:lnSpc>
              <a:spcBef>
                <a:spcPct val="0"/>
              </a:spcBef>
              <a:buAutoNum type="arabicParenR"/>
            </a:pPr>
            <a:r>
              <a:rPr lang="en-US" sz="2500" b="0">
                <a:solidFill>
                  <a:prstClr val="black"/>
                </a:solidFill>
                <a:latin typeface="Calibri" panose="020F0502020204030204"/>
              </a:rPr>
              <a:t>advised by a health care provider to self-quarantine due to concerns related to COVID-19;</a:t>
            </a:r>
          </a:p>
          <a:p>
            <a:pPr marL="814388" lvl="1" indent="-514350" defTabSz="914400">
              <a:lnSpc>
                <a:spcPct val="90000"/>
              </a:lnSpc>
              <a:spcBef>
                <a:spcPct val="0"/>
              </a:spcBef>
              <a:buAutoNum type="arabicParenR"/>
            </a:pPr>
            <a:r>
              <a:rPr lang="en-US" sz="2500" b="0">
                <a:solidFill>
                  <a:prstClr val="black"/>
                </a:solidFill>
                <a:latin typeface="Calibri" panose="020F0502020204030204"/>
              </a:rPr>
              <a:t>experiencing symptoms of COVID-19 and are seeking medical diagnosis;</a:t>
            </a:r>
          </a:p>
          <a:p>
            <a:pPr marL="814388" lvl="1" indent="-514350" defTabSz="914400">
              <a:lnSpc>
                <a:spcPct val="90000"/>
              </a:lnSpc>
              <a:spcBef>
                <a:spcPct val="0"/>
              </a:spcBef>
              <a:buAutoNum type="arabicParenR"/>
            </a:pPr>
            <a:r>
              <a:rPr lang="en-US" sz="2500" b="0">
                <a:solidFill>
                  <a:prstClr val="black"/>
                </a:solidFill>
                <a:latin typeface="Calibri" panose="020F0502020204030204"/>
              </a:rPr>
              <a:t>caring for an individual who is subject to a Federal, State, or local quarantine or isolation order related to COVID-19 or an individual who has been advised by a health care provider to self-quarantine due to concerns related to COVID-19; </a:t>
            </a:r>
          </a:p>
          <a:p>
            <a:pPr marL="814388" lvl="1" indent="-514350" defTabSz="914400">
              <a:lnSpc>
                <a:spcPct val="90000"/>
              </a:lnSpc>
              <a:spcBef>
                <a:spcPct val="0"/>
              </a:spcBef>
              <a:buAutoNum type="arabicParenR"/>
            </a:pPr>
            <a:r>
              <a:rPr lang="en-US" sz="2500" b="0">
                <a:solidFill>
                  <a:prstClr val="black"/>
                </a:solidFill>
                <a:latin typeface="Calibri" panose="020F0502020204030204"/>
              </a:rPr>
              <a:t>caring for your child whose school or place of care is closed, or child care provider is unavailable, due to COVID-19 related reasons; or </a:t>
            </a:r>
          </a:p>
          <a:p>
            <a:pPr marL="814388" lvl="1" indent="-514350" defTabSz="914400">
              <a:lnSpc>
                <a:spcPct val="90000"/>
              </a:lnSpc>
              <a:spcBef>
                <a:spcPct val="0"/>
              </a:spcBef>
              <a:buAutoNum type="arabicParenR"/>
            </a:pPr>
            <a:r>
              <a:rPr lang="en-US" sz="2500" b="0">
                <a:solidFill>
                  <a:prstClr val="black"/>
                </a:solidFill>
                <a:latin typeface="Calibri" panose="020F0502020204030204"/>
              </a:rPr>
              <a:t>experiencing any other substantially-similar condition that may arise, as specified by the Secretary of Health and Human Services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</a:pPr>
            <a:r>
              <a:rPr lang="en-US" sz="3300">
                <a:solidFill>
                  <a:prstClr val="black"/>
                </a:solidFill>
                <a:latin typeface="Calibri" panose="020F0502020204030204"/>
                <a:cs typeface="Calibri" panose="020F0502020204030204" pitchFamily="34" charset="0"/>
              </a:rPr>
              <a:t>Expanded FMLA</a:t>
            </a:r>
          </a:p>
          <a:p>
            <a:pPr marL="757238" lvl="1" indent="-457200" defTabSz="914400">
              <a:lnSpc>
                <a:spcPct val="90000"/>
              </a:lnSpc>
              <a:spcBef>
                <a:spcPts val="1000"/>
              </a:spcBef>
              <a:buFont typeface="+mj-lt"/>
              <a:buAutoNum type="arabicParenR"/>
            </a:pPr>
            <a:r>
              <a:rPr lang="en-US" sz="2500" b="0">
                <a:latin typeface="Calibri" panose="020F0502020204030204" pitchFamily="34" charset="0"/>
                <a:cs typeface="Calibri" panose="020F0502020204030204" pitchFamily="34" charset="0"/>
              </a:rPr>
              <a:t>caring for your child whose school or place of care is closed, or child care provider is unavailable, due to COVID-19 related reasons</a:t>
            </a:r>
          </a:p>
          <a:p>
            <a:pPr marL="0" lvl="0" indent="0" defTabSz="914400">
              <a:lnSpc>
                <a:spcPct val="90000"/>
              </a:lnSpc>
              <a:spcBef>
                <a:spcPts val="1000"/>
              </a:spcBef>
              <a:buNone/>
            </a:pPr>
            <a:endParaRPr lang="en-US" sz="2400" b="0">
              <a:solidFill>
                <a:prstClr val="black"/>
              </a:solidFill>
              <a:latin typeface="Calibri" panose="020F0502020204030204"/>
            </a:endParaRP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101413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5749"/>
            <a:ext cx="6858000" cy="857250"/>
          </a:xfrm>
        </p:spPr>
        <p:txBody>
          <a:bodyPr>
            <a:noAutofit/>
          </a:bodyPr>
          <a:lstStyle/>
          <a:p>
            <a:pPr defTabSz="914400"/>
            <a:r>
              <a:rPr lang="en-US" sz="2800">
                <a:latin typeface="Calibri" panose="020F0502020204030204" pitchFamily="34" charset="0"/>
                <a:cs typeface="Calibri" panose="020F0502020204030204" pitchFamily="34" charset="0"/>
              </a:rPr>
              <a:t>Unique Issues under FFCRA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200150"/>
            <a:ext cx="6172200" cy="3124199"/>
          </a:xfrm>
        </p:spPr>
        <p:txBody>
          <a:bodyPr>
            <a:normAutofit fontScale="40000" lnSpcReduction="20000"/>
          </a:bodyPr>
          <a:lstStyle/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</a:pPr>
            <a:r>
              <a:rPr lang="en-US" sz="4200" b="0">
                <a:solidFill>
                  <a:prstClr val="black"/>
                </a:solidFill>
                <a:latin typeface="Calibri" panose="020F0502020204030204"/>
              </a:rPr>
              <a:t>Aggregating employees to exceed 500 employee threshold</a:t>
            </a:r>
          </a:p>
          <a:p>
            <a:pPr marL="528638" lvl="1" indent="-228600" defTabSz="914400">
              <a:lnSpc>
                <a:spcPct val="90000"/>
              </a:lnSpc>
              <a:spcBef>
                <a:spcPts val="1000"/>
              </a:spcBef>
            </a:pPr>
            <a:r>
              <a:rPr lang="en-US" sz="3900" b="0">
                <a:solidFill>
                  <a:prstClr val="black"/>
                </a:solidFill>
                <a:latin typeface="Calibri" panose="020F0502020204030204"/>
              </a:rPr>
              <a:t>Integrated Enterprise or Joint Employer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</a:pPr>
            <a:r>
              <a:rPr lang="en-US" sz="4200" b="0">
                <a:solidFill>
                  <a:prstClr val="black"/>
                </a:solidFill>
                <a:latin typeface="Calibri" panose="020F0502020204030204"/>
              </a:rPr>
              <a:t>Other sick leave/PTO provided by employer</a:t>
            </a:r>
          </a:p>
          <a:p>
            <a:pPr marL="528638" lvl="1" indent="-228600" defTabSz="914400">
              <a:lnSpc>
                <a:spcPct val="120000"/>
              </a:lnSpc>
              <a:spcBef>
                <a:spcPts val="600"/>
              </a:spcBef>
            </a:pPr>
            <a:r>
              <a:rPr lang="en-US" sz="3200" b="0">
                <a:solidFill>
                  <a:prstClr val="black"/>
                </a:solidFill>
                <a:latin typeface="Calibri" panose="020F0502020204030204"/>
              </a:rPr>
              <a:t>Can employers require employees to use PTO/sick leave provided by employer?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</a:pPr>
            <a:r>
              <a:rPr lang="en-US" sz="4200" b="0">
                <a:solidFill>
                  <a:prstClr val="black"/>
                </a:solidFill>
                <a:latin typeface="Calibri" panose="020F0502020204030204"/>
              </a:rPr>
              <a:t>Pay calculation</a:t>
            </a:r>
          </a:p>
          <a:p>
            <a:pPr marL="528638" lvl="1" indent="-228600" defTabSz="914400">
              <a:lnSpc>
                <a:spcPct val="90000"/>
              </a:lnSpc>
              <a:spcBef>
                <a:spcPts val="1000"/>
              </a:spcBef>
            </a:pPr>
            <a:r>
              <a:rPr lang="en-US" sz="3200" b="0">
                <a:solidFill>
                  <a:prstClr val="black"/>
                </a:solidFill>
                <a:latin typeface="Calibri" panose="020F0502020204030204"/>
              </a:rPr>
              <a:t>Part-time employee paid sick leave calculation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</a:pPr>
            <a:r>
              <a:rPr lang="en-US" sz="4200" b="0">
                <a:solidFill>
                  <a:prstClr val="black"/>
                </a:solidFill>
                <a:latin typeface="Calibri" panose="020F0502020204030204"/>
              </a:rPr>
              <a:t>Furlough or layoff</a:t>
            </a:r>
          </a:p>
          <a:p>
            <a:pPr marL="528638" lvl="1" indent="-228600" defTabSz="914400">
              <a:lnSpc>
                <a:spcPct val="90000"/>
              </a:lnSpc>
              <a:spcBef>
                <a:spcPts val="1000"/>
              </a:spcBef>
            </a:pPr>
            <a:r>
              <a:rPr lang="en-US" sz="3200" b="0">
                <a:solidFill>
                  <a:prstClr val="black"/>
                </a:solidFill>
                <a:latin typeface="Calibri" panose="020F0502020204030204"/>
              </a:rPr>
              <a:t>Qualify for paid sick leave even if employee is furloughed or laid off?</a:t>
            </a:r>
            <a:endParaRPr lang="en-US" sz="3900" b="0">
              <a:solidFill>
                <a:prstClr val="black"/>
              </a:solidFill>
              <a:latin typeface="Calibri" panose="020F0502020204030204"/>
            </a:endParaRP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</a:pPr>
            <a:r>
              <a:rPr lang="en-US" sz="4200" b="0">
                <a:solidFill>
                  <a:prstClr val="black"/>
                </a:solidFill>
                <a:latin typeface="Calibri" panose="020F0502020204030204"/>
              </a:rPr>
              <a:t>“Health care provider”</a:t>
            </a:r>
          </a:p>
          <a:p>
            <a:pPr marL="528638" lvl="1" indent="-228600" defTabSz="914400">
              <a:lnSpc>
                <a:spcPct val="120000"/>
              </a:lnSpc>
              <a:spcBef>
                <a:spcPts val="600"/>
              </a:spcBef>
            </a:pPr>
            <a:r>
              <a:rPr lang="en-US" sz="3200" b="0">
                <a:solidFill>
                  <a:prstClr val="black"/>
                </a:solidFill>
                <a:latin typeface="Calibri" panose="020F0502020204030204"/>
              </a:rPr>
              <a:t>Along with emergency responders, can be exempted from expanded FMLA leave and paid sick leave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50978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209550"/>
            <a:ext cx="6858000" cy="857250"/>
          </a:xfrm>
        </p:spPr>
        <p:txBody>
          <a:bodyPr>
            <a:noAutofit/>
          </a:bodyPr>
          <a:lstStyle/>
          <a:p>
            <a:pPr defTabSz="914400"/>
            <a:r>
              <a:rPr lang="en-US" sz="2800">
                <a:latin typeface="Calibri" panose="020F0502020204030204" pitchFamily="34" charset="0"/>
                <a:cs typeface="Calibri" panose="020F0502020204030204" pitchFamily="34" charset="0"/>
              </a:rPr>
              <a:t>Relief for Small Businesses under FFCRA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2999"/>
            <a:ext cx="6172200" cy="3124199"/>
          </a:xfrm>
        </p:spPr>
        <p:txBody>
          <a:bodyPr>
            <a:normAutofit fontScale="25000" lnSpcReduction="20000"/>
          </a:bodyPr>
          <a:lstStyle/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</a:pPr>
            <a:r>
              <a:rPr lang="en-US" sz="7200" b="0">
                <a:solidFill>
                  <a:prstClr val="black"/>
                </a:solidFill>
                <a:latin typeface="Calibri" panose="020F0502020204030204"/>
              </a:rPr>
              <a:t>Employers with fewer than 50 employees</a:t>
            </a:r>
          </a:p>
          <a:p>
            <a:pPr marL="528638" lvl="1" indent="-228600" defTabSz="914400">
              <a:lnSpc>
                <a:spcPct val="90000"/>
              </a:lnSpc>
              <a:spcBef>
                <a:spcPts val="1000"/>
              </a:spcBef>
            </a:pPr>
            <a:r>
              <a:rPr lang="en-US" sz="6200" b="0">
                <a:solidFill>
                  <a:prstClr val="black"/>
                </a:solidFill>
                <a:latin typeface="Calibri" panose="020F0502020204030204"/>
              </a:rPr>
              <a:t>Hardship waiver only for specific qualifying leave events “when imposition of such requirements would jeopardize the viability of the business as a going concern”</a:t>
            </a:r>
          </a:p>
          <a:p>
            <a:pPr marL="528638" lvl="1" indent="-228600" defTabSz="914400">
              <a:lnSpc>
                <a:spcPct val="90000"/>
              </a:lnSpc>
              <a:spcBef>
                <a:spcPts val="1000"/>
              </a:spcBef>
            </a:pPr>
            <a:r>
              <a:rPr lang="en-US" sz="6500" b="0">
                <a:solidFill>
                  <a:prstClr val="black"/>
                </a:solidFill>
                <a:latin typeface="Calibri" panose="020F0502020204030204"/>
              </a:rPr>
              <a:t>Exempt from FMLA lawsuits by employees</a:t>
            </a:r>
          </a:p>
          <a:p>
            <a:pPr marL="828675" lvl="2" indent="-228600" defTabSz="914400">
              <a:lnSpc>
                <a:spcPct val="90000"/>
              </a:lnSpc>
              <a:spcBef>
                <a:spcPts val="1000"/>
              </a:spcBef>
            </a:pPr>
            <a:r>
              <a:rPr lang="en-US" sz="5200" b="0" u="sng">
                <a:solidFill>
                  <a:prstClr val="black"/>
                </a:solidFill>
                <a:latin typeface="Calibri" panose="020F0502020204030204"/>
              </a:rPr>
              <a:t>But</a:t>
            </a:r>
            <a:r>
              <a:rPr lang="en-US" sz="5200" b="0">
                <a:solidFill>
                  <a:prstClr val="black"/>
                </a:solidFill>
                <a:latin typeface="Calibri" panose="020F0502020204030204"/>
              </a:rPr>
              <a:t> DOL can still bring enforcement actions</a:t>
            </a:r>
            <a:endParaRPr lang="en-US" sz="6200" b="0">
              <a:solidFill>
                <a:prstClr val="black"/>
              </a:solidFill>
              <a:latin typeface="Calibri" panose="020F0502020204030204"/>
            </a:endParaRP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</a:pPr>
            <a:r>
              <a:rPr lang="en-US" sz="7200" b="0">
                <a:solidFill>
                  <a:prstClr val="black"/>
                </a:solidFill>
                <a:latin typeface="Calibri" panose="020F0502020204030204"/>
              </a:rPr>
              <a:t>Employers with fewer than 25 employees - exception from FMLA job restoration when:</a:t>
            </a:r>
          </a:p>
          <a:p>
            <a:pPr marL="528638" lvl="1" indent="-228600" defTabSz="914400">
              <a:lnSpc>
                <a:spcPct val="90000"/>
              </a:lnSpc>
              <a:spcBef>
                <a:spcPts val="1000"/>
              </a:spcBef>
            </a:pPr>
            <a:r>
              <a:rPr lang="en-US" sz="6200" b="0">
                <a:solidFill>
                  <a:prstClr val="black"/>
                </a:solidFill>
                <a:latin typeface="Calibri" panose="020F0502020204030204"/>
              </a:rPr>
              <a:t>Position no longer exists due to economic conditions or caused by COVID-19; </a:t>
            </a:r>
          </a:p>
          <a:p>
            <a:pPr marL="528638" lvl="1" indent="-228600" defTabSz="914400">
              <a:lnSpc>
                <a:spcPct val="90000"/>
              </a:lnSpc>
              <a:spcBef>
                <a:spcPts val="1000"/>
              </a:spcBef>
            </a:pPr>
            <a:r>
              <a:rPr lang="en-US" sz="6500" b="0">
                <a:solidFill>
                  <a:prstClr val="black"/>
                </a:solidFill>
                <a:latin typeface="Calibri" panose="020F0502020204030204"/>
              </a:rPr>
              <a:t>Employer makes reasonable efforts to restore to equivalent position;</a:t>
            </a:r>
          </a:p>
          <a:p>
            <a:pPr marL="528638" lvl="1" indent="-228600" defTabSz="914400">
              <a:lnSpc>
                <a:spcPct val="90000"/>
              </a:lnSpc>
              <a:spcBef>
                <a:spcPts val="1000"/>
              </a:spcBef>
            </a:pPr>
            <a:r>
              <a:rPr lang="en-US" sz="6500" b="0">
                <a:solidFill>
                  <a:prstClr val="black"/>
                </a:solidFill>
                <a:latin typeface="Calibri" panose="020F0502020204030204"/>
              </a:rPr>
              <a:t>If no equivalent position, employer makes efforts over next year to contact employee if equivalent position becomes available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308221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2015 PowerPoint Template - Widescre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1186</Words>
  <Application>Microsoft Office PowerPoint</Application>
  <PresentationFormat>Custom</PresentationFormat>
  <Paragraphs>174</Paragraphs>
  <Slides>18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Garamond</vt:lpstr>
      <vt:lpstr>2015 PowerPoint Template - Widescreen</vt:lpstr>
      <vt:lpstr>Planning Options and Considerations  for Employers Navigating COVID-19  in the Workplace</vt:lpstr>
      <vt:lpstr>Agenda</vt:lpstr>
      <vt:lpstr>Steps to Take in the Event of a Positive Test</vt:lpstr>
      <vt:lpstr>Steps to Take in the Event of a Positive Test cont.</vt:lpstr>
      <vt:lpstr>Steps to Take in the Event of a Report of  “Close Proximity” or Symptoms</vt:lpstr>
      <vt:lpstr>Families First Coronavirus Response Act (FFCRA)</vt:lpstr>
      <vt:lpstr>Qualifying Leave Events</vt:lpstr>
      <vt:lpstr>Unique Issues under FFCRA</vt:lpstr>
      <vt:lpstr>Relief for Small Businesses under FFCRA</vt:lpstr>
      <vt:lpstr>Labor Cost Savings Measures - Options  </vt:lpstr>
      <vt:lpstr>Labor Cost Saving Measures Considerations when Cutting Pay / Hours</vt:lpstr>
      <vt:lpstr>Labor Cost Saving Measures  Furloughs</vt:lpstr>
      <vt:lpstr>Labor Cost Saving Measures  Furloughs cont.</vt:lpstr>
      <vt:lpstr>Labor Cost Saving Measures  Reductions in Force (RIF)</vt:lpstr>
      <vt:lpstr>Bringing Employees Back  for PPP Loan Forgiveness</vt:lpstr>
      <vt:lpstr>Bringing Employees Back  for PPP Loan Forgiveness</vt:lpstr>
      <vt:lpstr>Questions?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Options and Considerations  for Employers Navigating COVID-19  in the Workplace</dc:title>
  <dc:creator>Christina Belchere</dc:creator>
  <cp:lastModifiedBy>Christina Cohen</cp:lastModifiedBy>
  <cp:revision>1</cp:revision>
  <cp:lastPrinted>2020-04-19T22:55:24Z</cp:lastPrinted>
  <dcterms:created xsi:type="dcterms:W3CDTF">2020-04-19T22:55:24Z</dcterms:created>
  <dcterms:modified xsi:type="dcterms:W3CDTF">2020-04-21T19:36:02Z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-491583628</vt:i4>
  </property>
  <property fmtid="{D5CDD505-2E9C-101B-9397-08002B2CF9AE}" pid="3" name="_AuthorEmail">
    <vt:lpwstr>Gordon.Hill@hwhlaw.com</vt:lpwstr>
  </property>
  <property fmtid="{D5CDD505-2E9C-101B-9397-08002B2CF9AE}" pid="4" name="_AuthorEmailDisplayName">
    <vt:lpwstr>S. Gordon Hill</vt:lpwstr>
  </property>
  <property fmtid="{D5CDD505-2E9C-101B-9397-08002B2CF9AE}" pid="5" name="_EmailSubject">
    <vt:lpwstr>Covid Response Webinar</vt:lpwstr>
  </property>
  <property fmtid="{D5CDD505-2E9C-101B-9397-08002B2CF9AE}" pid="6" name="_NewReviewCycle">
    <vt:lpwstr/>
  </property>
</Properties>
</file>